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5544800" cy="10058400"/>
  <p:notesSz cx="6858000" cy="9144000"/>
  <p:defaultTextStyle>
    <a:defPPr>
      <a:defRPr lang="en-US"/>
    </a:defPPr>
    <a:lvl1pPr marL="0" algn="l" defTabSz="7707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70702" algn="l" defTabSz="7707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41405" algn="l" defTabSz="7707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312106" algn="l" defTabSz="7707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82808" algn="l" defTabSz="7707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853510" algn="l" defTabSz="7707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624213" algn="l" defTabSz="7707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394914" algn="l" defTabSz="7707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165616" algn="l" defTabSz="77070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134" y="-390"/>
      </p:cViewPr>
      <p:guideLst>
        <p:guide orient="horz" pos="3168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3DC44-2AD0-4747-8ED1-FFC865CA9C69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3BB4D-48A5-A540-A7D2-A4ED1066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20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3124624"/>
            <a:ext cx="1321308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5699760"/>
            <a:ext cx="1088136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5D15-67C4-7945-AE98-8BFE247C25B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16C5-C6DD-C648-8B30-8ACE308F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0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5D15-67C4-7945-AE98-8BFE247C25B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16C5-C6DD-C648-8B30-8ACE308F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7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0" y="402803"/>
            <a:ext cx="349758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402803"/>
            <a:ext cx="1023366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5D15-67C4-7945-AE98-8BFE247C25B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16C5-C6DD-C648-8B30-8ACE308F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5D15-67C4-7945-AE98-8BFE247C25B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16C5-C6DD-C648-8B30-8ACE308F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6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6463454"/>
            <a:ext cx="13213080" cy="199771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4263180"/>
            <a:ext cx="13213080" cy="220027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5D15-67C4-7945-AE98-8BFE247C25B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16C5-C6DD-C648-8B30-8ACE308F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2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2346961"/>
            <a:ext cx="6865620" cy="6638079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2346961"/>
            <a:ext cx="6865620" cy="6638079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5D15-67C4-7945-AE98-8BFE247C25B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16C5-C6DD-C648-8B30-8ACE308F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251499"/>
            <a:ext cx="6868320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3189817"/>
            <a:ext cx="6868320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3" y="2251499"/>
            <a:ext cx="6871018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3" y="3189817"/>
            <a:ext cx="6871018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5D15-67C4-7945-AE98-8BFE247C25B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16C5-C6DD-C648-8B30-8ACE308F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3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5D15-67C4-7945-AE98-8BFE247C25B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16C5-C6DD-C648-8B30-8ACE308F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3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5D15-67C4-7945-AE98-8BFE247C25B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16C5-C6DD-C648-8B30-8ACE308F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7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400473"/>
            <a:ext cx="5114132" cy="170434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400474"/>
            <a:ext cx="8689975" cy="858456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2104814"/>
            <a:ext cx="5114132" cy="688022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5D15-67C4-7945-AE98-8BFE247C25B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16C5-C6DD-C648-8B30-8ACE308F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3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7040880"/>
            <a:ext cx="9326880" cy="83121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898737"/>
            <a:ext cx="9326880" cy="603504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7872096"/>
            <a:ext cx="9326880" cy="118046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5D15-67C4-7945-AE98-8BFE247C25B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316C5-C6DD-C648-8B30-8ACE308F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7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02802"/>
            <a:ext cx="13990320" cy="16764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346961"/>
            <a:ext cx="13990320" cy="663807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9322647"/>
            <a:ext cx="36271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5D15-67C4-7945-AE98-8BFE247C25B7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9322647"/>
            <a:ext cx="49225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9322647"/>
            <a:ext cx="36271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316C5-C6DD-C648-8B30-8ACE308F0BF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louds 40x20_sm.tif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2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3152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2026" y="1372474"/>
            <a:ext cx="9599071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4. Creative Awards	</a:t>
            </a:r>
          </a:p>
          <a:p>
            <a:r>
              <a:rPr lang="en-US" sz="3600" b="1" dirty="0">
                <a:solidFill>
                  <a:srgbClr val="FFFFFF"/>
                </a:solidFill>
              </a:rPr>
              <a:t>4</a:t>
            </a:r>
            <a:r>
              <a:rPr lang="en-US" sz="3600" b="1" dirty="0" smtClean="0">
                <a:solidFill>
                  <a:srgbClr val="FFFFFF"/>
                </a:solidFill>
              </a:rPr>
              <a:t>01</a:t>
            </a:r>
            <a:r>
              <a:rPr lang="en-US" sz="3600" b="1" dirty="0">
                <a:solidFill>
                  <a:srgbClr val="FFFFFF"/>
                </a:solidFill>
              </a:rPr>
              <a:t>. </a:t>
            </a:r>
            <a:r>
              <a:rPr lang="en-US" sz="3600" b="1" dirty="0" smtClean="0">
                <a:solidFill>
                  <a:srgbClr val="FFFFFF"/>
                </a:solidFill>
              </a:rPr>
              <a:t>Telecom Products </a:t>
            </a:r>
            <a:r>
              <a:rPr lang="en-US" sz="3600" b="1" smtClean="0">
                <a:solidFill>
                  <a:srgbClr val="FFFFFF"/>
                </a:solidFill>
              </a:rPr>
              <a:t>and Services</a:t>
            </a:r>
            <a:endParaRPr lang="en-US" sz="3600" b="1" dirty="0" smtClean="0">
              <a:solidFill>
                <a:srgbClr val="FFFFFF"/>
              </a:solidFill>
            </a:endParaRPr>
          </a:p>
          <a:p>
            <a:endParaRPr lang="en-US" sz="3600" b="1" dirty="0">
              <a:solidFill>
                <a:srgbClr val="FFFFFF"/>
              </a:solidFill>
            </a:endParaRPr>
          </a:p>
          <a:p>
            <a:r>
              <a:rPr lang="sv-SE" sz="3600" b="1" dirty="0" err="1" smtClean="0">
                <a:solidFill>
                  <a:srgbClr val="FFFFFF"/>
                </a:solidFill>
              </a:rPr>
              <a:t>Uninor</a:t>
            </a:r>
            <a:r>
              <a:rPr lang="sv-SE" sz="3600" b="1" dirty="0" smtClean="0">
                <a:solidFill>
                  <a:srgbClr val="FFFFFF"/>
                </a:solidFill>
              </a:rPr>
              <a:t> </a:t>
            </a:r>
            <a:r>
              <a:rPr lang="sv-SE" sz="3600" b="1" dirty="0">
                <a:solidFill>
                  <a:srgbClr val="FFFFFF"/>
                </a:solidFill>
              </a:rPr>
              <a:t>- </a:t>
            </a:r>
            <a:r>
              <a:rPr lang="sv-SE" sz="3600" b="1" dirty="0" err="1">
                <a:solidFill>
                  <a:srgbClr val="FFFFFF"/>
                </a:solidFill>
              </a:rPr>
              <a:t>Sabse</a:t>
            </a:r>
            <a:r>
              <a:rPr lang="sv-SE" sz="3600" b="1" dirty="0">
                <a:solidFill>
                  <a:srgbClr val="FFFFFF"/>
                </a:solidFill>
              </a:rPr>
              <a:t> </a:t>
            </a:r>
            <a:r>
              <a:rPr lang="sv-SE" sz="3600" b="1" dirty="0" err="1">
                <a:solidFill>
                  <a:srgbClr val="FFFFFF"/>
                </a:solidFill>
              </a:rPr>
              <a:t>Sasta</a:t>
            </a:r>
            <a:r>
              <a:rPr lang="sv-SE" sz="3600" b="1" dirty="0">
                <a:solidFill>
                  <a:srgbClr val="FFFFFF"/>
                </a:solidFill>
              </a:rPr>
              <a:t> </a:t>
            </a:r>
            <a:r>
              <a:rPr lang="sv-SE" sz="3600" b="1" dirty="0" err="1">
                <a:solidFill>
                  <a:srgbClr val="FFFFFF"/>
                </a:solidFill>
              </a:rPr>
              <a:t>warna</a:t>
            </a:r>
            <a:r>
              <a:rPr lang="sv-SE" sz="3600" b="1" dirty="0">
                <a:solidFill>
                  <a:srgbClr val="FFFFFF"/>
                </a:solidFill>
              </a:rPr>
              <a:t> </a:t>
            </a:r>
            <a:r>
              <a:rPr lang="sv-SE" sz="3600" b="1" dirty="0" err="1">
                <a:solidFill>
                  <a:srgbClr val="FFFFFF"/>
                </a:solidFill>
              </a:rPr>
              <a:t>Mooch</a:t>
            </a:r>
            <a:r>
              <a:rPr lang="sv-SE" sz="3600" b="1" dirty="0">
                <a:solidFill>
                  <a:srgbClr val="FFFFFF"/>
                </a:solidFill>
              </a:rPr>
              <a:t> </a:t>
            </a:r>
            <a:r>
              <a:rPr lang="sv-SE" sz="3600" b="1" dirty="0" err="1">
                <a:solidFill>
                  <a:srgbClr val="FFFFFF"/>
                </a:solidFill>
              </a:rPr>
              <a:t>Saaf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67057"/>
            <a:ext cx="15544800" cy="1341525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7855" y="546289"/>
            <a:ext cx="2849342" cy="3634492"/>
          </a:xfrm>
          <a:prstGeom prst="rect">
            <a:avLst/>
          </a:prstGeom>
        </p:spPr>
      </p:pic>
      <p:pic>
        <p:nvPicPr>
          <p:cNvPr id="7" name="Picture 6" descr="uninor stamp copy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523" y="6032774"/>
            <a:ext cx="3070694" cy="251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A. Uninor - Sabse Sasta, warna Mooch Saaf-0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792" y="239709"/>
            <a:ext cx="6074929" cy="5339296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377149" y="6850357"/>
            <a:ext cx="4403748" cy="761620"/>
          </a:xfrm>
          <a:prstGeom prst="roundRect">
            <a:avLst/>
          </a:prstGeom>
          <a:solidFill>
            <a:srgbClr val="2C3F8C"/>
          </a:solidFill>
          <a:ln>
            <a:solidFill>
              <a:srgbClr val="00009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2C3F8C"/>
              </a:solidFill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377149" y="6958778"/>
            <a:ext cx="4607984" cy="578761"/>
          </a:xfrm>
          <a:prstGeom prst="rect">
            <a:avLst/>
          </a:prstGeom>
        </p:spPr>
        <p:txBody>
          <a:bodyPr vert="horz" lIns="146304" tIns="73152" rIns="146304" bIns="73152" rtlCol="0">
            <a:normAutofit lnSpcReduction="10000"/>
          </a:bodyPr>
          <a:lstStyle>
            <a:lvl1pPr marL="548640" indent="-54864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</a:rPr>
              <a:t>OBJECTIVE</a:t>
            </a:r>
            <a:endParaRPr lang="en-US" sz="3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377148" y="7746654"/>
            <a:ext cx="10995702" cy="2187006"/>
          </a:xfrm>
          <a:prstGeom prst="rect">
            <a:avLst/>
          </a:prstGeom>
        </p:spPr>
        <p:txBody>
          <a:bodyPr vert="horz" lIns="154141" tIns="77070" rIns="154141" bIns="77070" rtlCol="0">
            <a:noAutofit/>
          </a:bodyPr>
          <a:lstStyle>
            <a:lvl1pPr marL="578027" indent="-578027" algn="l" defTabSz="770702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2391" indent="-481689" algn="l" defTabSz="770702" rtl="0" eaLnBrk="1" latinLnBrk="0" hangingPunct="1">
              <a:spcBef>
                <a:spcPct val="20000"/>
              </a:spcBef>
              <a:buFont typeface="Arial"/>
              <a:buChar char="–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6755" indent="-385351" algn="l" defTabSz="770702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97457" indent="-385351" algn="l" defTabSz="770702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68159" indent="-385351" algn="l" defTabSz="770702" rtl="0" eaLnBrk="1" latinLnBrk="0" hangingPunct="1">
              <a:spcBef>
                <a:spcPct val="20000"/>
              </a:spcBef>
              <a:buFont typeface="Arial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38861" indent="-385351" algn="l" defTabSz="770702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09563" indent="-385351" algn="l" defTabSz="770702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80265" indent="-385351" algn="l" defTabSz="770702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50967" indent="-385351" algn="l" defTabSz="770702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1800" dirty="0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In the target markets of UP small towns and cities the </a:t>
            </a:r>
            <a:r>
              <a:rPr lang="en-IN" sz="1800" b="1" i="1" dirty="0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moustache</a:t>
            </a:r>
            <a:r>
              <a:rPr lang="en-IN" sz="1800" dirty="0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 is considered to be a sign of honour, vitality and pride. "</a:t>
            </a:r>
            <a:r>
              <a:rPr lang="en-IN" sz="1800" b="1" i="1" dirty="0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Mooch </a:t>
            </a:r>
            <a:r>
              <a:rPr lang="en-IN" sz="1800" b="1" i="1" dirty="0" err="1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nahin</a:t>
            </a:r>
            <a:r>
              <a:rPr lang="en-IN" sz="1800" b="1" i="1" dirty="0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 to </a:t>
            </a:r>
            <a:r>
              <a:rPr lang="en-IN" sz="1800" b="1" i="1" dirty="0" err="1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kuch</a:t>
            </a:r>
            <a:r>
              <a:rPr lang="en-IN" sz="1800" b="1" i="1" dirty="0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 </a:t>
            </a:r>
            <a:r>
              <a:rPr lang="en-IN" sz="1800" b="1" i="1" dirty="0" err="1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nain</a:t>
            </a:r>
            <a:r>
              <a:rPr lang="en-IN" sz="1800" b="1" i="1" dirty="0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"</a:t>
            </a:r>
            <a:r>
              <a:rPr lang="en-IN" sz="1800" dirty="0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 (No Moustache, No Pride) is the common belief. Uninor as a brand wanted to promote their new lucrative and reach out to the common masses as ‘</a:t>
            </a:r>
            <a:r>
              <a:rPr lang="en-IN" sz="1800" dirty="0" err="1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Sabse</a:t>
            </a:r>
            <a:r>
              <a:rPr lang="en-IN" sz="1800" dirty="0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 Sasta’</a:t>
            </a:r>
            <a:endParaRPr lang="en-IN" sz="1600" dirty="0">
              <a:solidFill>
                <a:srgbClr val="2C3F8C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1800" dirty="0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Being a brand with an innovative bent of mind, </a:t>
            </a:r>
            <a:r>
              <a:rPr lang="en-IN" sz="1800" b="1" i="1" dirty="0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Uninor wanted to play this with light humour</a:t>
            </a:r>
            <a:r>
              <a:rPr lang="en-IN" sz="1800" dirty="0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 keeping the ‘commitment’ aspect in mind.  The objective was to stand out as a differentiator in the cluttered market of telecom, choosing a very distinct approach.</a:t>
            </a:r>
            <a:endParaRPr lang="en-IN" sz="1600" dirty="0">
              <a:solidFill>
                <a:srgbClr val="2C3F8C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67057"/>
            <a:ext cx="15544800" cy="1341525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7216" y="205689"/>
            <a:ext cx="1061781" cy="1354360"/>
          </a:xfrm>
          <a:prstGeom prst="rect">
            <a:avLst/>
          </a:prstGeom>
        </p:spPr>
      </p:pic>
      <p:pic>
        <p:nvPicPr>
          <p:cNvPr id="8" name="Picture 7" descr="uninor stamp copy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523" y="6032774"/>
            <a:ext cx="3070694" cy="2517434"/>
          </a:xfrm>
          <a:prstGeom prst="rect">
            <a:avLst/>
          </a:prstGeom>
        </p:spPr>
      </p:pic>
      <p:pic>
        <p:nvPicPr>
          <p:cNvPr id="11" name="Picture 10" descr="3A. Uninor - Sabse Sasta, warna Mooch Saaf-01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6610950" y="1950445"/>
            <a:ext cx="8610063" cy="3141125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511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5069" y="133285"/>
            <a:ext cx="6520114" cy="5746581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sp>
        <p:nvSpPr>
          <p:cNvPr id="41" name="Rounded Rectangle 40"/>
          <p:cNvSpPr/>
          <p:nvPr/>
        </p:nvSpPr>
        <p:spPr>
          <a:xfrm>
            <a:off x="377149" y="6848371"/>
            <a:ext cx="4403748" cy="761620"/>
          </a:xfrm>
          <a:prstGeom prst="roundRect">
            <a:avLst/>
          </a:prstGeom>
          <a:solidFill>
            <a:srgbClr val="2C3F8C"/>
          </a:solidFill>
          <a:ln>
            <a:solidFill>
              <a:srgbClr val="00009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2C3F8C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Content Placeholder 4"/>
          <p:cNvSpPr txBox="1">
            <a:spLocks/>
          </p:cNvSpPr>
          <p:nvPr/>
        </p:nvSpPr>
        <p:spPr>
          <a:xfrm>
            <a:off x="377149" y="6956792"/>
            <a:ext cx="4607984" cy="578761"/>
          </a:xfrm>
          <a:prstGeom prst="rect">
            <a:avLst/>
          </a:prstGeom>
        </p:spPr>
        <p:txBody>
          <a:bodyPr vert="horz" lIns="146304" tIns="73152" rIns="146304" bIns="73152" rtlCol="0">
            <a:normAutofit lnSpcReduction="10000"/>
          </a:bodyPr>
          <a:lstStyle>
            <a:lvl1pPr marL="548640" indent="-54864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</a:rPr>
              <a:t>CREATIVE STRATEGY</a:t>
            </a:r>
            <a:endParaRPr lang="en-US" sz="3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77148" y="7746654"/>
            <a:ext cx="10900452" cy="2187006"/>
          </a:xfrm>
          <a:prstGeom prst="rect">
            <a:avLst/>
          </a:prstGeom>
        </p:spPr>
        <p:txBody>
          <a:bodyPr vert="horz" lIns="154141" tIns="77070" rIns="154141" bIns="77070" rtlCol="0">
            <a:noAutofit/>
          </a:bodyPr>
          <a:lstStyle>
            <a:lvl1pPr marL="578027" indent="-578027" algn="l" defTabSz="770702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2391" indent="-481689" algn="l" defTabSz="770702" rtl="0" eaLnBrk="1" latinLnBrk="0" hangingPunct="1">
              <a:spcBef>
                <a:spcPct val="20000"/>
              </a:spcBef>
              <a:buFont typeface="Arial"/>
              <a:buChar char="–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6755" indent="-385351" algn="l" defTabSz="770702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97457" indent="-385351" algn="l" defTabSz="770702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68159" indent="-385351" algn="l" defTabSz="770702" rtl="0" eaLnBrk="1" latinLnBrk="0" hangingPunct="1">
              <a:spcBef>
                <a:spcPct val="20000"/>
              </a:spcBef>
              <a:buFont typeface="Arial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38861" indent="-385351" algn="l" defTabSz="770702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09563" indent="-385351" algn="l" defTabSz="770702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80265" indent="-385351" algn="l" defTabSz="770702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50967" indent="-385351" algn="l" defTabSz="770702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1800" dirty="0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The campaign rolled out with innovative </a:t>
            </a:r>
            <a:r>
              <a:rPr lang="en-IN" sz="1800" b="1" i="1" dirty="0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billboards of</a:t>
            </a:r>
            <a:r>
              <a:rPr lang="en-IN" sz="1800" dirty="0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 </a:t>
            </a:r>
            <a:r>
              <a:rPr lang="en-IN" sz="1800" b="1" i="1" dirty="0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a man and an actual moustache</a:t>
            </a:r>
            <a:r>
              <a:rPr lang="en-IN" sz="1800" dirty="0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 on him. </a:t>
            </a:r>
            <a:r>
              <a:rPr lang="en-IN" sz="1800" b="1" i="1" dirty="0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Actual moustache’s going from one end of the billboard to the other were humorously glued onto the man’s face. </a:t>
            </a:r>
            <a:r>
              <a:rPr lang="en-IN" sz="1800" dirty="0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The main executional challenge was to create, develop a long moustache that would give the look and feel of real moustache. </a:t>
            </a:r>
            <a:endParaRPr lang="en-IN" sz="1600" dirty="0">
              <a:solidFill>
                <a:srgbClr val="2C3F8C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1800" dirty="0">
                <a:solidFill>
                  <a:srgbClr val="2C3F8C"/>
                </a:solidFill>
                <a:latin typeface="Cambria" panose="02040503050406030204" pitchFamily="18" charset="0"/>
                <a:ea typeface="Calibri"/>
                <a:cs typeface="Times New Roman"/>
              </a:rPr>
              <a:t>The strategy employed was to paint the town with the same creative concept to capture maximum audience attention.</a:t>
            </a:r>
            <a:endParaRPr lang="en-IN" sz="1600" dirty="0">
              <a:solidFill>
                <a:srgbClr val="2C3F8C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67057"/>
            <a:ext cx="15544800" cy="1341525"/>
          </a:xfrm>
          <a:prstGeom prst="rect">
            <a:avLst/>
          </a:prstGeom>
        </p:spPr>
      </p:pic>
      <p:pic>
        <p:nvPicPr>
          <p:cNvPr id="9" name="Picture 8" descr="uninor stamp copy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523" y="6032774"/>
            <a:ext cx="3070694" cy="2517434"/>
          </a:xfrm>
          <a:prstGeom prst="rect">
            <a:avLst/>
          </a:prstGeom>
        </p:spPr>
      </p:pic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7216" y="205689"/>
            <a:ext cx="1061781" cy="13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1176" y="217029"/>
            <a:ext cx="6266772" cy="5523292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pic>
        <p:nvPicPr>
          <p:cNvPr id="12" name="Picture 11" descr="3A. Uninor - Sabse Sasta, warna Mooch Saaf-0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6812" y="216849"/>
            <a:ext cx="6274196" cy="5514432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  <p:sp>
        <p:nvSpPr>
          <p:cNvPr id="26" name="Rounded Rectangle 25"/>
          <p:cNvSpPr/>
          <p:nvPr/>
        </p:nvSpPr>
        <p:spPr>
          <a:xfrm>
            <a:off x="381332" y="6860573"/>
            <a:ext cx="4403748" cy="761620"/>
          </a:xfrm>
          <a:prstGeom prst="roundRect">
            <a:avLst/>
          </a:prstGeom>
          <a:solidFill>
            <a:srgbClr val="2C3F8C"/>
          </a:solidFill>
          <a:ln>
            <a:solidFill>
              <a:srgbClr val="00009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2C3F8C"/>
              </a:solidFill>
            </a:endParaRPr>
          </a:p>
        </p:txBody>
      </p:sp>
      <p:sp>
        <p:nvSpPr>
          <p:cNvPr id="27" name="Content Placeholder 4"/>
          <p:cNvSpPr txBox="1">
            <a:spLocks/>
          </p:cNvSpPr>
          <p:nvPr/>
        </p:nvSpPr>
        <p:spPr>
          <a:xfrm>
            <a:off x="381332" y="6968994"/>
            <a:ext cx="4607984" cy="578761"/>
          </a:xfrm>
          <a:prstGeom prst="rect">
            <a:avLst/>
          </a:prstGeom>
        </p:spPr>
        <p:txBody>
          <a:bodyPr vert="horz" lIns="146304" tIns="73152" rIns="146304" bIns="73152" rtlCol="0">
            <a:normAutofit lnSpcReduction="10000"/>
          </a:bodyPr>
          <a:lstStyle>
            <a:lvl1pPr marL="548640" indent="-54864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</a:rPr>
              <a:t>EFFECTIVENESS</a:t>
            </a:r>
            <a:endParaRPr lang="en-US" sz="3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77148" y="7746654"/>
            <a:ext cx="12481602" cy="2187006"/>
          </a:xfrm>
          <a:prstGeom prst="rect">
            <a:avLst/>
          </a:prstGeom>
        </p:spPr>
        <p:txBody>
          <a:bodyPr vert="horz" lIns="154141" tIns="77070" rIns="154141" bIns="77070" rtlCol="0">
            <a:noAutofit/>
          </a:bodyPr>
          <a:lstStyle>
            <a:lvl1pPr marL="578027" indent="-578027" algn="l" defTabSz="770702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2391" indent="-481689" algn="l" defTabSz="770702" rtl="0" eaLnBrk="1" latinLnBrk="0" hangingPunct="1">
              <a:spcBef>
                <a:spcPct val="20000"/>
              </a:spcBef>
              <a:buFont typeface="Arial"/>
              <a:buChar char="–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6755" indent="-385351" algn="l" defTabSz="770702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97457" indent="-385351" algn="l" defTabSz="770702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68159" indent="-385351" algn="l" defTabSz="770702" rtl="0" eaLnBrk="1" latinLnBrk="0" hangingPunct="1">
              <a:spcBef>
                <a:spcPct val="20000"/>
              </a:spcBef>
              <a:buFont typeface="Arial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38861" indent="-385351" algn="l" defTabSz="770702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09563" indent="-385351" algn="l" defTabSz="770702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80265" indent="-385351" algn="l" defTabSz="770702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50967" indent="-385351" algn="l" defTabSz="770702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1800" dirty="0" smtClean="0">
                <a:solidFill>
                  <a:srgbClr val="2C3F8C"/>
                </a:solidFill>
                <a:ea typeface="Calibri"/>
                <a:cs typeface="Times New Roman"/>
              </a:rPr>
              <a:t>The out-of-home plan reached more than 1</a:t>
            </a:r>
            <a:r>
              <a:rPr lang="en-IN" sz="1800" b="1" i="1" dirty="0" smtClean="0">
                <a:solidFill>
                  <a:srgbClr val="2C3F8C"/>
                </a:solidFill>
                <a:ea typeface="Calibri"/>
                <a:cs typeface="Times New Roman"/>
              </a:rPr>
              <a:t>00 touch points across various cities in West and East UP</a:t>
            </a:r>
            <a:r>
              <a:rPr lang="en-IN" sz="1800" dirty="0" smtClean="0">
                <a:solidFill>
                  <a:srgbClr val="2C3F8C"/>
                </a:solidFill>
                <a:ea typeface="Calibri"/>
                <a:cs typeface="Times New Roman"/>
              </a:rPr>
              <a:t> namely Agra, Moradabad, Bareilly, Meerut, Dehradun and so on. Besides UP </a:t>
            </a:r>
            <a:r>
              <a:rPr lang="en-IN" sz="1800" b="1" i="1" dirty="0">
                <a:solidFill>
                  <a:srgbClr val="2C3F8C"/>
                </a:solidFill>
                <a:ea typeface="Calibri"/>
                <a:cs typeface="Times New Roman"/>
              </a:rPr>
              <a:t>the campaign was also rolled out in ROM (Rest of Maharashtra) </a:t>
            </a:r>
            <a:r>
              <a:rPr lang="en-IN" sz="1800" b="1" i="1" dirty="0" smtClean="0">
                <a:solidFill>
                  <a:srgbClr val="2C3F8C"/>
                </a:solidFill>
                <a:ea typeface="Calibri"/>
                <a:cs typeface="Times New Roman"/>
              </a:rPr>
              <a:t>Telenor </a:t>
            </a:r>
            <a:r>
              <a:rPr lang="en-IN" sz="1800" b="1" i="1" dirty="0">
                <a:solidFill>
                  <a:srgbClr val="2C3F8C"/>
                </a:solidFill>
                <a:ea typeface="Calibri"/>
                <a:cs typeface="Times New Roman"/>
              </a:rPr>
              <a:t>claims its recharge business jumped 36% in six towns in the UP-West circle where the company recently placed </a:t>
            </a:r>
            <a:r>
              <a:rPr lang="en-IN" sz="1800" b="1" i="1" dirty="0" smtClean="0">
                <a:solidFill>
                  <a:srgbClr val="2C3F8C"/>
                </a:solidFill>
                <a:ea typeface="Calibri"/>
                <a:cs typeface="Times New Roman"/>
              </a:rPr>
              <a:t>advertisements.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1800" dirty="0" smtClean="0">
                <a:solidFill>
                  <a:srgbClr val="2C3F8C"/>
                </a:solidFill>
                <a:ea typeface="Calibri"/>
                <a:cs typeface="Times New Roman"/>
              </a:rPr>
              <a:t>We </a:t>
            </a:r>
            <a:r>
              <a:rPr lang="en-IN" sz="1800" dirty="0">
                <a:solidFill>
                  <a:srgbClr val="2C3F8C"/>
                </a:solidFill>
                <a:ea typeface="Calibri"/>
                <a:cs typeface="Times New Roman"/>
              </a:rPr>
              <a:t>created a </a:t>
            </a:r>
            <a:r>
              <a:rPr lang="en-IN" sz="1800" b="1" i="1" dirty="0">
                <a:solidFill>
                  <a:srgbClr val="2C3F8C"/>
                </a:solidFill>
                <a:ea typeface="Calibri"/>
                <a:cs typeface="Times New Roman"/>
              </a:rPr>
              <a:t>clutter breaking campaign</a:t>
            </a:r>
            <a:r>
              <a:rPr lang="en-IN" sz="1800" dirty="0">
                <a:solidFill>
                  <a:srgbClr val="2C3F8C"/>
                </a:solidFill>
                <a:ea typeface="Calibri"/>
                <a:cs typeface="Times New Roman"/>
              </a:rPr>
              <a:t> which helped to break the barrier of tariff related queries. It worked well for the brand wherein the sales improved over the weeks. For UP (W), the </a:t>
            </a:r>
            <a:r>
              <a:rPr lang="en-IN" sz="1800" b="1" i="1" dirty="0">
                <a:solidFill>
                  <a:srgbClr val="2C3F8C"/>
                </a:solidFill>
                <a:ea typeface="Calibri"/>
                <a:cs typeface="Times New Roman"/>
              </a:rPr>
              <a:t>Brand Scores went up from 56 to 58</a:t>
            </a:r>
            <a:r>
              <a:rPr lang="en-IN" sz="1800" dirty="0">
                <a:solidFill>
                  <a:srgbClr val="2C3F8C"/>
                </a:solidFill>
                <a:ea typeface="Calibri"/>
                <a:cs typeface="Times New Roman"/>
              </a:rPr>
              <a:t>. The campaign also had a positive effect in UP (E), with the </a:t>
            </a:r>
            <a:r>
              <a:rPr lang="en-IN" sz="1800" b="1" i="1" dirty="0">
                <a:solidFill>
                  <a:srgbClr val="2C3F8C"/>
                </a:solidFill>
                <a:ea typeface="Calibri"/>
                <a:cs typeface="Times New Roman"/>
              </a:rPr>
              <a:t>increase in scores to 45</a:t>
            </a:r>
            <a:r>
              <a:rPr lang="en-IN" sz="1800" dirty="0">
                <a:solidFill>
                  <a:srgbClr val="2C3F8C"/>
                </a:solidFill>
                <a:ea typeface="Calibri"/>
                <a:cs typeface="Times New Roman"/>
              </a:rPr>
              <a:t>. (With respect to the Brand Track)</a:t>
            </a:r>
            <a:endParaRPr lang="en-IN" sz="1600" dirty="0">
              <a:solidFill>
                <a:srgbClr val="2C3F8C"/>
              </a:solidFill>
              <a:ea typeface="Calibri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67057"/>
            <a:ext cx="15544800" cy="1341525"/>
          </a:xfrm>
          <a:prstGeom prst="rect">
            <a:avLst/>
          </a:prstGeom>
        </p:spPr>
      </p:pic>
      <p:pic>
        <p:nvPicPr>
          <p:cNvPr id="9" name="Picture 8" descr="uninor stamp copy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1870" y="5999657"/>
            <a:ext cx="3070694" cy="2517434"/>
          </a:xfrm>
          <a:prstGeom prst="rect">
            <a:avLst/>
          </a:prstGeom>
        </p:spPr>
      </p:pic>
      <p:pic>
        <p:nvPicPr>
          <p:cNvPr id="13" name="Picture 12" descr="log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7216" y="205689"/>
            <a:ext cx="1061781" cy="13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344</Words>
  <Application>Microsoft Office PowerPoint</Application>
  <PresentationFormat>Custom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MILESTONE</dc:creator>
  <cp:lastModifiedBy>Nidhi Kavle</cp:lastModifiedBy>
  <cp:revision>75</cp:revision>
  <dcterms:created xsi:type="dcterms:W3CDTF">2013-02-04T11:10:14Z</dcterms:created>
  <dcterms:modified xsi:type="dcterms:W3CDTF">2014-02-21T11:12:52Z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329742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